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9" r:id="rId6"/>
    <p:sldId id="262" r:id="rId7"/>
    <p:sldId id="265" r:id="rId8"/>
    <p:sldId id="263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file:///C:\Users\nishi\AppData\Local\Microsoft\Windows\INetCache\Content.Outlook\G52BKO9G\1.https:\www.sas.org.uk\our-work\plastic-pollution\plastic-pollution-facts-figures" TargetMode="External"/><Relationship Id="rId7" Type="http://schemas.openxmlformats.org/officeDocument/2006/relationships/hyperlink" Target="https://www.nationalgeographic.com/news/2018/05/plastics-facts-infographics-ocean-pollution/" TargetMode="External"/><Relationship Id="rId2" Type="http://schemas.openxmlformats.org/officeDocument/2006/relationships/hyperlink" Target="https://www.ellenmacarthurfoundation.org/assets/downloads/EllenMacArthurFoundation_TheNewPlasticsEconomy_Pages.pdf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nationalgeographic.com/environment/habitats/plastic-%20pollution/" TargetMode="External"/><Relationship Id="rId5" Type="http://schemas.openxmlformats.org/officeDocument/2006/relationships/hyperlink" Target="https://plasticoceans.org/the-facts/" TargetMode="External"/><Relationship Id="rId4" Type="http://schemas.openxmlformats.org/officeDocument/2006/relationships/hyperlink" Target="https://science.sciencemag.org/content/347/6223/76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cycle.net/plastmassy/priem-avtomobilnogo-plastika-na-pererabotku-sobiraem-bampery-i-zarabatyvaem" TargetMode="External"/><Relationship Id="rId2" Type="http://schemas.openxmlformats.org/officeDocument/2006/relationships/hyperlink" Target="https://rcycle.net/plastmassy/plastikovye-kryshki/pererabotka-tehnologiya-retsiklinga-etapy-oborudovani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cycle.net/plastmassy/utilizatsiya-penoplasta-pererabotka-othodov-i-vtorichnoe-ispolzovanie" TargetMode="External"/><Relationship Id="rId5" Type="http://schemas.openxmlformats.org/officeDocument/2006/relationships/hyperlink" Target="https://rcycle.net/plastmassy/plenki/pererabotka-plenok-strejch-pvh-bopp-tehnologii-utilizatsii" TargetMode="External"/><Relationship Id="rId4" Type="http://schemas.openxmlformats.org/officeDocument/2006/relationships/hyperlink" Target="https://rcycle.net/plastmassy/pererabotka-plastikovyh-paketov-polza-dlya-ekologii-i-vygod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cycle.net/plastmassy/pererabotka-othodov-poliamida-vo-vtorichnuyu-granulu" TargetMode="External"/><Relationship Id="rId2" Type="http://schemas.openxmlformats.org/officeDocument/2006/relationships/hyperlink" Target="https://rcycle.net/plastmassy/utilizatsiya-othodov-polikarbonat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cycle.net/plastmassy/modulnye-plastikovye-pokrytiya-dlya-dachi-otkrytyh-ploshhadok-i-doma" TargetMode="External"/><Relationship Id="rId3" Type="http://schemas.openxmlformats.org/officeDocument/2006/relationships/hyperlink" Target="https://rcycle.net/plastmassy/sintepon-oborudovanie-dlya-proizvodstva-sostav-tehnicheskie-harakteristiki" TargetMode="External"/><Relationship Id="rId7" Type="http://schemas.openxmlformats.org/officeDocument/2006/relationships/hyperlink" Target="https://rcycle.net/plastmassy/plenki/vtorichnaja-proizvodstvo-primenenie-tehnicheskie-osobennosti" TargetMode="External"/><Relationship Id="rId2" Type="http://schemas.openxmlformats.org/officeDocument/2006/relationships/hyperlink" Target="https://rcycle.net/plastmassy/izdeliya-iz-vtorichnogo-plastika/obuv-i-odezhda-iz-pererabotannogo-plastika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rcycle.net/plastmassy/izdeliya-iz-vtorichnogo-plastika/tkani/chto-za-tkan-poliester-harakteristiki-i-svojstva-plyusy-i-minusy" TargetMode="External"/><Relationship Id="rId5" Type="http://schemas.openxmlformats.org/officeDocument/2006/relationships/hyperlink" Target="https://rcycle.net/plastmassy/izdeliya-iz-vtorichnogo-plastika/tkani/napolnitel-i-uteplitel-hollofajber" TargetMode="External"/><Relationship Id="rId10" Type="http://schemas.openxmlformats.org/officeDocument/2006/relationships/image" Target="../media/image21.jpeg"/><Relationship Id="rId4" Type="http://schemas.openxmlformats.org/officeDocument/2006/relationships/hyperlink" Target="https://rcycle.net/plastmassy/izdeliya-iz-vtorichnogo-plastika/tkani/chto-takoe-sintepuh-vidy-proizvodstvo-i-tsena-za-1-kg" TargetMode="External"/><Relationship Id="rId9" Type="http://schemas.openxmlformats.org/officeDocument/2006/relationships/hyperlink" Target="https://rcycle.net/tehnika/bytovaya-i-orgtehnika/utilizacija-staryh-kompyuterov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653136"/>
            <a:ext cx="8183880" cy="1381904"/>
          </a:xfrm>
        </p:spPr>
        <p:txBody>
          <a:bodyPr>
            <a:noAutofit/>
          </a:bodyPr>
          <a:lstStyle/>
          <a:p>
            <a:pPr algn="ctr"/>
            <a:r>
              <a:rPr lang="ru-RU" sz="3000" b="0" dirty="0" smtClean="0">
                <a:solidFill>
                  <a:schemeClr val="tx1"/>
                </a:solidFill>
              </a:rPr>
              <a:t>«Борьба с загрязнением пластиковыми материалами» </a:t>
            </a:r>
            <a:br>
              <a:rPr lang="ru-RU" sz="3000" b="0" dirty="0" smtClean="0">
                <a:solidFill>
                  <a:schemeClr val="tx1"/>
                </a:solidFill>
              </a:rPr>
            </a:br>
            <a:r>
              <a:rPr lang="ru-RU" sz="3000" b="0" dirty="0" smtClean="0">
                <a:solidFill>
                  <a:schemeClr val="tx1"/>
                </a:solidFill>
              </a:rPr>
              <a:t>(«</a:t>
            </a:r>
            <a:r>
              <a:rPr lang="ru-RU" sz="3000" b="0" dirty="0" err="1" smtClean="0">
                <a:solidFill>
                  <a:schemeClr val="tx1"/>
                </a:solidFill>
              </a:rPr>
              <a:t>Tackling</a:t>
            </a:r>
            <a:r>
              <a:rPr lang="ru-RU" sz="3000" b="0" dirty="0" smtClean="0">
                <a:solidFill>
                  <a:schemeClr val="tx1"/>
                </a:solidFill>
              </a:rPr>
              <a:t> </a:t>
            </a:r>
            <a:r>
              <a:rPr lang="ru-RU" sz="3000" b="0" dirty="0" err="1" smtClean="0">
                <a:solidFill>
                  <a:schemeClr val="tx1"/>
                </a:solidFill>
              </a:rPr>
              <a:t>Plastic</a:t>
            </a:r>
            <a:r>
              <a:rPr lang="ru-RU" sz="3000" b="0" dirty="0" smtClean="0">
                <a:solidFill>
                  <a:schemeClr val="tx1"/>
                </a:solidFill>
              </a:rPr>
              <a:t> </a:t>
            </a:r>
            <a:r>
              <a:rPr lang="ru-RU" sz="3000" b="0" dirty="0" err="1" smtClean="0">
                <a:solidFill>
                  <a:schemeClr val="tx1"/>
                </a:solidFill>
              </a:rPr>
              <a:t>Pollution</a:t>
            </a:r>
            <a:r>
              <a:rPr lang="ru-RU" sz="3000" b="0" dirty="0" smtClean="0">
                <a:solidFill>
                  <a:schemeClr val="tx1"/>
                </a:solidFill>
              </a:rPr>
              <a:t>»).</a:t>
            </a:r>
            <a:endParaRPr lang="ru-RU" sz="30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imgonline-com-ua-Resize-ZWn7OtEkHRfhJ7y-m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476672"/>
            <a:ext cx="7344816" cy="38884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570696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Согласно ст. 7 Закона о защите прав потребителей </a:t>
            </a:r>
            <a:r>
              <a:rPr lang="ru-RU" b="1" dirty="0" smtClean="0"/>
              <a:t>потребитель имеет право на то, чтобы товар</a:t>
            </a:r>
            <a:r>
              <a:rPr lang="ru-RU" dirty="0" smtClean="0"/>
              <a:t> (работа, услуга) </a:t>
            </a:r>
            <a:r>
              <a:rPr lang="ru-RU" b="1" dirty="0" smtClean="0"/>
              <a:t>при</a:t>
            </a:r>
            <a:r>
              <a:rPr lang="ru-RU" dirty="0" smtClean="0"/>
              <a:t> обычных условиях его использования, хранения, транспортировки и </a:t>
            </a:r>
            <a:r>
              <a:rPr lang="ru-RU" b="1" dirty="0" smtClean="0"/>
              <a:t>утилизации был безопасен для жизни</a:t>
            </a:r>
            <a:r>
              <a:rPr lang="ru-RU" dirty="0" smtClean="0"/>
              <a:t>, </a:t>
            </a:r>
            <a:r>
              <a:rPr lang="ru-RU" b="1" dirty="0" smtClean="0"/>
              <a:t>здоровья потребителя, окружающей среды,</a:t>
            </a:r>
            <a:r>
              <a:rPr lang="ru-RU" dirty="0" smtClean="0"/>
              <a:t> а также не причинял вред имуществу потребителя.</a:t>
            </a:r>
            <a:endParaRPr lang="ru-RU" dirty="0"/>
          </a:p>
        </p:txBody>
      </p:sp>
      <p:pic>
        <p:nvPicPr>
          <p:cNvPr id="5" name="Содержимое 4" descr="9a6afc826dd1f8734f38ba8bf4c92a7e_1587533877_831_100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21567" y="530224"/>
            <a:ext cx="4323719" cy="52030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68_origina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0903683">
            <a:off x="673725" y="744624"/>
            <a:ext cx="3625602" cy="2418277"/>
          </a:xfrm>
        </p:spPr>
      </p:pic>
      <p:pic>
        <p:nvPicPr>
          <p:cNvPr id="6" name="Содержимое 5" descr="90686869_w640_h640_kryshki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20431510">
            <a:off x="5856266" y="2613932"/>
            <a:ext cx="2919259" cy="2711415"/>
          </a:xfrm>
        </p:spPr>
      </p:pic>
      <p:pic>
        <p:nvPicPr>
          <p:cNvPr id="1026" name="Picture 2" descr="C:\Users\ivanova_ma\Desktop\день ЗПП\186204471_952e371b1b75f4dca747733ec45088dc_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63719">
            <a:off x="572550" y="3162009"/>
            <a:ext cx="3240360" cy="2160240"/>
          </a:xfrm>
          <a:prstGeom prst="rect">
            <a:avLst/>
          </a:prstGeom>
          <a:noFill/>
        </p:spPr>
      </p:pic>
      <p:pic>
        <p:nvPicPr>
          <p:cNvPr id="1027" name="Picture 3" descr="C:\Users\ivanova_ma\Desktop\день ЗПП\607740741_w640_h640_stakany-odnorazovye-tsvetny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76672"/>
            <a:ext cx="4323495" cy="2283346"/>
          </a:xfrm>
          <a:prstGeom prst="rect">
            <a:avLst/>
          </a:prstGeom>
          <a:noFill/>
        </p:spPr>
      </p:pic>
      <p:pic>
        <p:nvPicPr>
          <p:cNvPr id="3" name="Picture 2" descr="C:\Users\ivanova_ma\Desktop\день ЗПП\489594-pakiety-polietilienovyie-1280x7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3501008"/>
            <a:ext cx="3024336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e31ace2a15a7c70645ad83df9ecd43b0_X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404664"/>
            <a:ext cx="6768752" cy="55955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7843076" cy="472440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При этом есть несколько правил:</a:t>
            </a:r>
          </a:p>
          <a:p>
            <a:r>
              <a:rPr lang="ru-RU" dirty="0" smtClean="0"/>
              <a:t> На изделии есть маркировка (на дне упаковки, с обратной стороны крышки, на спаечных швах), в России принимают пластмассы всех категорий, кроме 3 и 7.</a:t>
            </a:r>
          </a:p>
          <a:p>
            <a:r>
              <a:rPr lang="ru-RU" dirty="0" smtClean="0"/>
              <a:t> ПЭТ-мусор (пластиковые бутылки) нужно сдавать без крышек, желательно освободить от этикеток и промыть водой.</a:t>
            </a:r>
          </a:p>
          <a:p>
            <a:r>
              <a:rPr lang="ru-RU" dirty="0" smtClean="0"/>
              <a:t> При этом бутылки лучше сдавить. ПЭТ (1) и ПЭНД (2) собирают в разные емкости – бутылки из-под воды и тару от молочных продуктов.</a:t>
            </a:r>
          </a:p>
          <a:p>
            <a:r>
              <a:rPr lang="ru-RU" dirty="0" smtClean="0"/>
              <a:t> Упаковки от соков (тетра пак) изготовлены из картона с полимерным характерно серебристым покрытием, необходимо промыть, освободить от крышки и придать плоскую форму, данные отходы сдают отдельно.</a:t>
            </a:r>
          </a:p>
          <a:p>
            <a:r>
              <a:rPr lang="ru-RU" smtClean="0"/>
              <a:t> </a:t>
            </a:r>
            <a:r>
              <a:rPr lang="ru-RU" dirty="0" smtClean="0"/>
              <a:t>Если на бутылках ПЭТ есть дозатор с металлической пружиной, нужно его отделить и выбросить в общий мусор. Если на пищевой пленке есть бумажная наклейка, ее лучше срезать. При отсутствии маркировки (цифра в треугольнике) отходы сдают в общий бак для ТБО.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5913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Альтернатива пластику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533400"/>
            <a:ext cx="2729880" cy="1629397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196632"/>
            <a:ext cx="4152380" cy="28502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1068977"/>
            <a:ext cx="2492896" cy="24928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3327008"/>
            <a:ext cx="4572001" cy="268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488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Почему переработка нас не спасет?, изображение №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775500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5650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Пластик в океане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1124744"/>
            <a:ext cx="4626159" cy="4529802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dirty="0"/>
              <a:t>По оценкам, к 2050 году </a:t>
            </a:r>
            <a:r>
              <a:rPr lang="ru-RU" u="sng" dirty="0">
                <a:hlinkClick r:id="rId2"/>
              </a:rPr>
              <a:t>в океанах</a:t>
            </a:r>
            <a:r>
              <a:rPr lang="ru-RU" dirty="0"/>
              <a:t> будет </a:t>
            </a:r>
            <a:r>
              <a:rPr lang="ru-RU" u="sng" dirty="0">
                <a:hlinkClick r:id="rId2"/>
              </a:rPr>
              <a:t>больше пластика, чем рыбы.</a:t>
            </a:r>
            <a:endParaRPr lang="ru-RU" dirty="0"/>
          </a:p>
          <a:p>
            <a:pPr lvl="0"/>
            <a:r>
              <a:rPr lang="ru-RU" u="sng" dirty="0">
                <a:hlinkClick r:id="rId3"/>
              </a:rPr>
              <a:t>100000 морских млекопитающих и черепах и 1 миллион морских птиц</a:t>
            </a:r>
            <a:r>
              <a:rPr lang="ru-RU" dirty="0"/>
              <a:t> ежегодно погибают от загрязнения морской среды пластиком</a:t>
            </a:r>
          </a:p>
          <a:p>
            <a:pPr lvl="0"/>
            <a:r>
              <a:rPr lang="ru-RU" u="sng" dirty="0">
                <a:hlinkClick r:id="rId4"/>
              </a:rPr>
              <a:t>Ежегодно в наши океаны попадает</a:t>
            </a:r>
            <a:r>
              <a:rPr lang="ru-RU" dirty="0"/>
              <a:t> около </a:t>
            </a:r>
            <a:r>
              <a:rPr lang="ru-RU" u="sng" dirty="0">
                <a:hlinkClick r:id="rId4"/>
              </a:rPr>
              <a:t>8 миллионов тонн пластика.</a:t>
            </a:r>
            <a:r>
              <a:rPr lang="ru-RU" dirty="0"/>
              <a:t> </a:t>
            </a:r>
          </a:p>
          <a:p>
            <a:pPr lvl="0"/>
            <a:r>
              <a:rPr lang="ru-RU" dirty="0"/>
              <a:t>Пластмассы одноразового использования составляют </a:t>
            </a:r>
            <a:r>
              <a:rPr lang="ru-RU" u="sng" dirty="0">
                <a:hlinkClick r:id="rId5"/>
              </a:rPr>
              <a:t>50 процентов пластика, производимого ежегодно.</a:t>
            </a:r>
            <a:endParaRPr lang="ru-RU" dirty="0"/>
          </a:p>
          <a:p>
            <a:pPr lvl="0"/>
            <a:r>
              <a:rPr lang="ru-RU" u="sng" dirty="0">
                <a:hlinkClick r:id="rId6"/>
              </a:rPr>
              <a:t>Половина всех когда-либо производимых пластиков</a:t>
            </a:r>
            <a:r>
              <a:rPr lang="ru-RU" dirty="0"/>
              <a:t> была произведена за последние 15 лет.</a:t>
            </a:r>
          </a:p>
          <a:p>
            <a:pPr lvl="0"/>
            <a:r>
              <a:rPr lang="ru-RU" u="sng" dirty="0">
                <a:hlinkClick r:id="rId7"/>
              </a:rPr>
              <a:t>40 процентов произведенного пластика</a:t>
            </a:r>
            <a:r>
              <a:rPr lang="ru-RU" dirty="0"/>
              <a:t> идет на упаковку и выбрасывается после одного использования.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2420888"/>
            <a:ext cx="3528392" cy="235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138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Мусорные острова в океане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476672"/>
            <a:ext cx="4829327" cy="27164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3193168"/>
            <a:ext cx="6264696" cy="2234753"/>
          </a:xfrm>
        </p:spPr>
      </p:pic>
    </p:spTree>
    <p:extLst>
      <p:ext uri="{BB962C8B-B14F-4D97-AF65-F5344CB8AC3E}">
        <p14:creationId xmlns:p14="http://schemas.microsoft.com/office/powerpoint/2010/main" xmlns="" val="308881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33400"/>
            <a:ext cx="4032448" cy="914400"/>
          </a:xfrm>
        </p:spPr>
        <p:txBody>
          <a:bodyPr/>
          <a:lstStyle/>
          <a:p>
            <a:r>
              <a:rPr lang="ru-RU" dirty="0" smtClean="0"/>
              <a:t>Переработка пластика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104" y="1447800"/>
            <a:ext cx="5024162" cy="308300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1869" y="3562545"/>
            <a:ext cx="3238778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833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Фото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3897" y="530225"/>
            <a:ext cx="6434487" cy="4266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5398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213" y="503866"/>
            <a:ext cx="8183880" cy="1051560"/>
          </a:xfrm>
        </p:spPr>
        <p:txBody>
          <a:bodyPr>
            <a:noAutofit/>
          </a:bodyPr>
          <a:lstStyle/>
          <a:p>
            <a:r>
              <a:rPr lang="ru-RU" sz="2400" dirty="0">
                <a:effectLst/>
              </a:rPr>
              <a:t>Виды пластика для вторичной переработки: какие можно использовать повторно?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175" y="1558130"/>
            <a:ext cx="8183880" cy="4187952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dirty="0" smtClean="0"/>
              <a:t>02 </a:t>
            </a:r>
            <a:r>
              <a:rPr lang="ru-RU" dirty="0"/>
              <a:t>HDPE — в быту встречается в виде упаковки для молочной продукции и моющих средств, посуды из пластмассы, тазов;</a:t>
            </a:r>
          </a:p>
          <a:p>
            <a:pPr lvl="0"/>
            <a:r>
              <a:rPr lang="ru-RU" dirty="0"/>
              <a:t>04 LDPE — из него производят пакеты, пищевую пленку, упаковку для бытовой техники, линолеум, гибкие емкости для пищевых продуктов;</a:t>
            </a:r>
          </a:p>
          <a:p>
            <a:pPr lvl="0"/>
            <a:r>
              <a:rPr lang="ru-RU" dirty="0"/>
              <a:t>05 PP — встречается в виде шприцов, упаковки от шоколада, йогуртов, </a:t>
            </a:r>
            <a:r>
              <a:rPr lang="ru-RU" u="sng" dirty="0">
                <a:hlinkClick r:id="rId2"/>
              </a:rPr>
              <a:t>крышек для бутылок</a:t>
            </a:r>
            <a:r>
              <a:rPr lang="ru-RU" dirty="0"/>
              <a:t>, </a:t>
            </a:r>
            <a:r>
              <a:rPr lang="ru-RU" u="sng" dirty="0">
                <a:hlinkClick r:id="rId3"/>
              </a:rPr>
              <a:t>комплектующих для автомобилей</a:t>
            </a:r>
            <a:r>
              <a:rPr lang="ru-RU" dirty="0"/>
              <a:t>, </a:t>
            </a:r>
            <a:r>
              <a:rPr lang="ru-RU" u="sng" dirty="0">
                <a:hlinkClick r:id="rId4"/>
              </a:rPr>
              <a:t>пакетов</a:t>
            </a:r>
            <a:r>
              <a:rPr lang="ru-RU" dirty="0"/>
              <a:t> для бакалеи и хлеба, игрушек.</a:t>
            </a:r>
          </a:p>
          <a:p>
            <a:pPr marL="0" indent="0">
              <a:buNone/>
            </a:pPr>
            <a:r>
              <a:rPr lang="ru-RU" dirty="0"/>
              <a:t>Подлежат переработке следующие виды пластика:</a:t>
            </a:r>
          </a:p>
          <a:p>
            <a:pPr lvl="0"/>
            <a:r>
              <a:rPr lang="ru-RU" dirty="0"/>
              <a:t>01 PET;</a:t>
            </a:r>
          </a:p>
          <a:p>
            <a:pPr lvl="0"/>
            <a:r>
              <a:rPr lang="ru-RU" dirty="0"/>
              <a:t>02 HDPE;</a:t>
            </a:r>
          </a:p>
          <a:p>
            <a:pPr lvl="0"/>
            <a:r>
              <a:rPr lang="ru-RU" dirty="0"/>
              <a:t>04 LDPE (в виде прозрачной </a:t>
            </a:r>
            <a:r>
              <a:rPr lang="ru-RU" u="sng" dirty="0">
                <a:hlinkClick r:id="rId5"/>
              </a:rPr>
              <a:t>пленки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Принимаются </a:t>
            </a:r>
            <a:r>
              <a:rPr lang="ru-RU" b="1" dirty="0"/>
              <a:t>не во всех пунктах сбора</a:t>
            </a:r>
            <a:r>
              <a:rPr lang="ru-RU" dirty="0"/>
              <a:t> такие пластики, как:</a:t>
            </a:r>
          </a:p>
          <a:p>
            <a:pPr lvl="0"/>
            <a:r>
              <a:rPr lang="ru-RU" dirty="0"/>
              <a:t>твердые разновидности 04 LDPE;</a:t>
            </a:r>
          </a:p>
          <a:p>
            <a:pPr lvl="0"/>
            <a:r>
              <a:rPr lang="ru-RU" dirty="0"/>
              <a:t>05 PP;</a:t>
            </a:r>
          </a:p>
          <a:p>
            <a:pPr lvl="0"/>
            <a:r>
              <a:rPr lang="ru-RU" dirty="0"/>
              <a:t>06 PS — используется при теплоизоляции помещений, как материал для изготовления одноразовой посуды, игрушек, канцелярии, </a:t>
            </a:r>
            <a:r>
              <a:rPr lang="ru-RU" u="sng" dirty="0">
                <a:hlinkClick r:id="rId6"/>
              </a:rPr>
              <a:t>пенопласта</a:t>
            </a:r>
            <a:r>
              <a:rPr lang="ru-RU" dirty="0"/>
              <a:t>.</a:t>
            </a:r>
          </a:p>
          <a:p>
            <a:r>
              <a:rPr lang="ru-RU" dirty="0"/>
              <a:t>PS токсичен при сжигании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26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183880" cy="96580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Что нельзя использовать повторно?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00808"/>
            <a:ext cx="8183880" cy="418795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Матовые белые и бутылки ярких цветов чаще всего не принимаются из-за содержания в пластике красителей, </a:t>
            </a:r>
            <a:r>
              <a:rPr lang="ru-RU" b="1" dirty="0"/>
              <a:t>которые меняют его структуру</a:t>
            </a:r>
            <a:r>
              <a:rPr lang="ru-RU" dirty="0"/>
              <a:t>, делая менее вязкой.</a:t>
            </a:r>
          </a:p>
          <a:p>
            <a:r>
              <a:rPr lang="ru-RU" dirty="0"/>
              <a:t>Малопригоден для вторичной переработки и многослойный PET.</a:t>
            </a:r>
          </a:p>
          <a:p>
            <a:r>
              <a:rPr lang="ru-RU" dirty="0" smtClean="0"/>
              <a:t>По </a:t>
            </a:r>
            <a:r>
              <a:rPr lang="ru-RU" dirty="0"/>
              <a:t>причине сложной и затратной предварительной обработки часто не поступает на переработку </a:t>
            </a:r>
            <a:r>
              <a:rPr lang="ru-RU" b="1" dirty="0"/>
              <a:t>тара из-под растительных и машинных масел</a:t>
            </a:r>
            <a:r>
              <a:rPr lang="ru-RU" dirty="0"/>
              <a:t>.</a:t>
            </a:r>
          </a:p>
          <a:p>
            <a:r>
              <a:rPr lang="ru-RU" dirty="0"/>
              <a:t>Не всегда подлежат переработке и изделия с маркировкой 07 OTHER (</a:t>
            </a:r>
            <a:r>
              <a:rPr lang="ru-RU" u="sng" dirty="0">
                <a:hlinkClick r:id="rId2"/>
              </a:rPr>
              <a:t>поликарбонат</a:t>
            </a:r>
            <a:r>
              <a:rPr lang="ru-RU" dirty="0"/>
              <a:t>, </a:t>
            </a:r>
            <a:r>
              <a:rPr lang="ru-RU" u="sng" dirty="0">
                <a:hlinkClick r:id="rId3"/>
              </a:rPr>
              <a:t>полиамид</a:t>
            </a:r>
            <a:r>
              <a:rPr lang="ru-RU" dirty="0"/>
              <a:t> и пластик без обозначений). К этой категории может относиться и экологически чистый пластик, но чаще всего это поликарбонат.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5183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Применение вторсырья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3300" dirty="0"/>
              <a:t>Изделия из переработанного полиэтилентерефталата не годятся для использования в контакте с продуктами питания.</a:t>
            </a:r>
          </a:p>
          <a:p>
            <a:pPr marL="0" indent="0">
              <a:buNone/>
            </a:pPr>
            <a:r>
              <a:rPr lang="ru-RU" sz="3300" dirty="0"/>
              <a:t>Такой пластик </a:t>
            </a:r>
            <a:r>
              <a:rPr lang="ru-RU" sz="3300" b="1" dirty="0"/>
              <a:t>используется при производстве</a:t>
            </a:r>
            <a:r>
              <a:rPr lang="ru-RU" sz="3300" dirty="0"/>
              <a:t>:</a:t>
            </a:r>
          </a:p>
          <a:p>
            <a:pPr lvl="0"/>
            <a:r>
              <a:rPr lang="ru-RU" sz="3300" u="sng" dirty="0">
                <a:hlinkClick r:id="rId2"/>
              </a:rPr>
              <a:t>одежды и обуви</a:t>
            </a:r>
            <a:r>
              <a:rPr lang="ru-RU" sz="3300" dirty="0"/>
              <a:t>;</a:t>
            </a:r>
          </a:p>
          <a:p>
            <a:pPr lvl="0"/>
            <a:r>
              <a:rPr lang="ru-RU" sz="3300" u="sng" dirty="0">
                <a:hlinkClick r:id="rId3"/>
              </a:rPr>
              <a:t>синтепона</a:t>
            </a:r>
            <a:r>
              <a:rPr lang="ru-RU" sz="3300" dirty="0"/>
              <a:t>;</a:t>
            </a:r>
          </a:p>
          <a:p>
            <a:pPr lvl="0"/>
            <a:r>
              <a:rPr lang="ru-RU" sz="3300" u="sng" dirty="0" err="1">
                <a:hlinkClick r:id="rId4"/>
              </a:rPr>
              <a:t>синтепуха</a:t>
            </a:r>
            <a:r>
              <a:rPr lang="ru-RU" sz="3300" dirty="0"/>
              <a:t>;</a:t>
            </a:r>
          </a:p>
          <a:p>
            <a:pPr lvl="0"/>
            <a:r>
              <a:rPr lang="ru-RU" sz="3300" u="sng" dirty="0" err="1">
                <a:hlinkClick r:id="rId5"/>
              </a:rPr>
              <a:t>холлофайбера</a:t>
            </a:r>
            <a:r>
              <a:rPr lang="ru-RU" sz="3300" dirty="0"/>
              <a:t>;</a:t>
            </a:r>
          </a:p>
          <a:p>
            <a:pPr lvl="0"/>
            <a:r>
              <a:rPr lang="ru-RU" sz="3300" u="sng" dirty="0">
                <a:hlinkClick r:id="rId6"/>
              </a:rPr>
              <a:t>полиэстера</a:t>
            </a:r>
            <a:r>
              <a:rPr lang="ru-RU" sz="3300" dirty="0"/>
              <a:t>.</a:t>
            </a:r>
          </a:p>
          <a:p>
            <a:pPr marL="0" indent="0">
              <a:buNone/>
            </a:pPr>
            <a:r>
              <a:rPr lang="ru-RU" sz="3300" dirty="0"/>
              <a:t>Из вторичных полиэтиленов высокого и низкого давления изготавливают:</a:t>
            </a:r>
          </a:p>
          <a:p>
            <a:pPr lvl="0"/>
            <a:r>
              <a:rPr lang="ru-RU" sz="3300" dirty="0"/>
              <a:t>бутылки и одноразовую посуду;</a:t>
            </a:r>
          </a:p>
          <a:p>
            <a:pPr lvl="0"/>
            <a:r>
              <a:rPr lang="ru-RU" sz="3300" u="sng" dirty="0">
                <a:hlinkClick r:id="rId7"/>
              </a:rPr>
              <a:t>упаковочные пленки</a:t>
            </a:r>
            <a:r>
              <a:rPr lang="ru-RU" sz="3300" dirty="0"/>
              <a:t>, изоляционные материалы;</a:t>
            </a:r>
          </a:p>
          <a:p>
            <a:pPr lvl="0"/>
            <a:r>
              <a:rPr lang="ru-RU" sz="3300" dirty="0"/>
              <a:t>канистры для машинных масел и химических веществ;</a:t>
            </a:r>
          </a:p>
          <a:p>
            <a:pPr lvl="0"/>
            <a:r>
              <a:rPr lang="ru-RU" sz="3300" dirty="0"/>
              <a:t>материалы для облицовки зданий и крыш;</a:t>
            </a:r>
          </a:p>
          <a:p>
            <a:pPr lvl="0"/>
            <a:r>
              <a:rPr lang="ru-RU" sz="3300" dirty="0"/>
              <a:t>пластиковую мебель;</a:t>
            </a:r>
          </a:p>
          <a:p>
            <a:pPr lvl="0"/>
            <a:r>
              <a:rPr lang="ru-RU" sz="3300" u="sng" dirty="0">
                <a:hlinkClick r:id="rId8"/>
              </a:rPr>
              <a:t>пластиковые покрытия</a:t>
            </a:r>
            <a:r>
              <a:rPr lang="ru-RU" sz="3300" dirty="0"/>
              <a:t>.</a:t>
            </a:r>
          </a:p>
          <a:p>
            <a:pPr marL="0" indent="0">
              <a:buNone/>
            </a:pPr>
            <a:r>
              <a:rPr lang="ru-RU" sz="3300" dirty="0"/>
              <a:t>Переработанный полипропилен </a:t>
            </a:r>
            <a:r>
              <a:rPr lang="ru-RU" sz="3300" b="1" dirty="0"/>
              <a:t>идет на изготовление</a:t>
            </a:r>
            <a:r>
              <a:rPr lang="ru-RU" sz="3300" dirty="0"/>
              <a:t>:</a:t>
            </a:r>
          </a:p>
          <a:p>
            <a:pPr lvl="0"/>
            <a:r>
              <a:rPr lang="ru-RU" sz="3300" dirty="0"/>
              <a:t>деталей автомобилей;</a:t>
            </a:r>
          </a:p>
          <a:p>
            <a:pPr lvl="0"/>
            <a:r>
              <a:rPr lang="ru-RU" sz="3300" dirty="0"/>
              <a:t>внешней отделки бытовых приборов, </a:t>
            </a:r>
            <a:r>
              <a:rPr lang="ru-RU" sz="3300" u="sng" dirty="0">
                <a:hlinkClick r:id="rId9"/>
              </a:rPr>
              <a:t>компьютеров</a:t>
            </a:r>
            <a:r>
              <a:rPr lang="ru-RU" sz="3300" dirty="0"/>
              <a:t>;</a:t>
            </a:r>
          </a:p>
          <a:p>
            <a:pPr lvl="0"/>
            <a:r>
              <a:rPr lang="ru-RU" sz="3300" dirty="0"/>
              <a:t>бутылок, посуды, контейнеров;</a:t>
            </a:r>
          </a:p>
          <a:p>
            <a:pPr lvl="0"/>
            <a:r>
              <a:rPr lang="ru-RU" sz="3300" dirty="0"/>
              <a:t>изоляционных материалов.</a:t>
            </a:r>
          </a:p>
          <a:p>
            <a:endParaRPr lang="ru-RU" dirty="0"/>
          </a:p>
        </p:txBody>
      </p:sp>
      <p:pic>
        <p:nvPicPr>
          <p:cNvPr id="5" name="Рисунок 4" descr="Фото 7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91776" y="1420137"/>
            <a:ext cx="30188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343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9497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Куда можно сдать пластик на переработку?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85009"/>
              </p:ext>
            </p:extLst>
          </p:nvPr>
        </p:nvGraphicFramePr>
        <p:xfrm>
          <a:off x="755576" y="1772816"/>
          <a:ext cx="7560840" cy="30447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4568">
                  <a:extLst>
                    <a:ext uri="{9D8B030D-6E8A-4147-A177-3AD203B41FA5}">
                      <a16:colId xmlns:a16="http://schemas.microsoft.com/office/drawing/2014/main" xmlns="" val="989415403"/>
                    </a:ext>
                  </a:extLst>
                </a:gridCol>
                <a:gridCol w="3419305">
                  <a:extLst>
                    <a:ext uri="{9D8B030D-6E8A-4147-A177-3AD203B41FA5}">
                      <a16:colId xmlns:a16="http://schemas.microsoft.com/office/drawing/2014/main" xmlns="" val="575950205"/>
                    </a:ext>
                  </a:extLst>
                </a:gridCol>
                <a:gridCol w="2256967">
                  <a:extLst>
                    <a:ext uri="{9D8B030D-6E8A-4147-A177-3AD203B41FA5}">
                      <a16:colId xmlns:a16="http://schemas.microsoft.com/office/drawing/2014/main" xmlns="" val="3576914534"/>
                    </a:ext>
                  </a:extLst>
                </a:gridCol>
              </a:tblGrid>
              <a:tr h="556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 dirty="0">
                          <a:effectLst/>
                        </a:rPr>
                        <a:t>Название организации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Адрес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Телефон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extLst>
                  <a:ext uri="{0D108BD9-81ED-4DB2-BD59-A6C34878D82A}">
                    <a16:rowId xmlns:a16="http://schemas.microsoft.com/office/drawing/2014/main" xmlns="" val="934826789"/>
                  </a:ext>
                </a:extLst>
              </a:tr>
              <a:tr h="970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 dirty="0">
                          <a:effectLst/>
                        </a:rPr>
                        <a:t>Мурманский Региональный Центр Комплексной Утилизации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г. Мурманск, ул. Подгорная, 2А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Тел. +7 (8152) 45-33-78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extLst>
                  <a:ext uri="{0D108BD9-81ED-4DB2-BD59-A6C34878D82A}">
                    <a16:rowId xmlns:a16="http://schemas.microsoft.com/office/drawing/2014/main" xmlns="" val="2977821461"/>
                  </a:ext>
                </a:extLst>
              </a:tr>
              <a:tr h="556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 dirty="0">
                          <a:effectLst/>
                        </a:rPr>
                        <a:t>Мурманский универсальный завод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г. Мурманск, ул. Домостроительная, 7/2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Тел. +7 (8152) 62-70-21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extLst>
                  <a:ext uri="{0D108BD9-81ED-4DB2-BD59-A6C34878D82A}">
                    <a16:rowId xmlns:a16="http://schemas.microsoft.com/office/drawing/2014/main" xmlns="" val="1059743540"/>
                  </a:ext>
                </a:extLst>
              </a:tr>
              <a:tr h="9607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Завод по термической обработке твердых бытовых отходов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г. Мурманск, ул. Домостроительная, 34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000" dirty="0">
                          <a:effectLst/>
                        </a:rPr>
                        <a:t>Тел. +</a:t>
                      </a:r>
                      <a:r>
                        <a:rPr lang="ru-RU" sz="1000" dirty="0" smtClean="0">
                          <a:effectLst/>
                        </a:rPr>
                        <a:t>7 (8152) 43-51-67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813" marR="103813" marT="60558" marB="60558" anchor="ctr"/>
                </a:tc>
                <a:extLst>
                  <a:ext uri="{0D108BD9-81ED-4DB2-BD59-A6C34878D82A}">
                    <a16:rowId xmlns:a16="http://schemas.microsoft.com/office/drawing/2014/main" xmlns="" val="2950934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2933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183880" cy="1381904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В большинстве пунктов прием отходов пластика выполняется согласно следующим правилам: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582" y="2029296"/>
            <a:ext cx="8183880" cy="3847976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Отходы должны быть разделены по видам пластика, цветности и чистоте;</a:t>
            </a:r>
          </a:p>
          <a:p>
            <a:pPr lvl="0"/>
            <a:r>
              <a:rPr lang="ru-RU" dirty="0"/>
              <a:t>Цена закупки определяется главным образом видом пластика, на окончательную стоимость влияет также степень загрязненности (остатки содержимого, этикетки, краска);</a:t>
            </a:r>
          </a:p>
          <a:p>
            <a:pPr lvl="0"/>
            <a:r>
              <a:rPr lang="ru-RU" dirty="0"/>
              <a:t>Не принимаются вторсырье с резким запахом и жирными загрязнениями.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80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411" y="620688"/>
            <a:ext cx="7916898" cy="4453255"/>
          </a:xfrm>
        </p:spPr>
      </p:pic>
    </p:spTree>
    <p:extLst>
      <p:ext uri="{BB962C8B-B14F-4D97-AF65-F5344CB8AC3E}">
        <p14:creationId xmlns:p14="http://schemas.microsoft.com/office/powerpoint/2010/main" xmlns="" val="9240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163</TotalTime>
  <Words>447</Words>
  <Application>Microsoft Office PowerPoint</Application>
  <PresentationFormat>Экран (4:3)</PresentationFormat>
  <Paragraphs>74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«Борьба с загрязнением пластиковыми материалами»  («Tackling Plastic Pollution»).</vt:lpstr>
      <vt:lpstr>Слайд 2</vt:lpstr>
      <vt:lpstr>Слайд 3</vt:lpstr>
      <vt:lpstr>Слайд 4</vt:lpstr>
      <vt:lpstr>Слайд 5</vt:lpstr>
      <vt:lpstr>Альтернатива пластику</vt:lpstr>
      <vt:lpstr>Слайд 7</vt:lpstr>
      <vt:lpstr>Пластик в океане</vt:lpstr>
      <vt:lpstr>Мусорные острова в океане</vt:lpstr>
      <vt:lpstr>Переработка пластика</vt:lpstr>
      <vt:lpstr>Слайд 11</vt:lpstr>
      <vt:lpstr>Виды пластика для вторичной переработки: какие можно использовать повторно?</vt:lpstr>
      <vt:lpstr>Что нельзя использовать повторно?</vt:lpstr>
      <vt:lpstr>Применение вторсырья </vt:lpstr>
      <vt:lpstr>Куда можно сдать пластик на переработку?</vt:lpstr>
      <vt:lpstr>В большинстве пунктов прием отходов пластика выполняется согласно следующим правилам: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«Борьба с загрязнением пластиковыми материалами»  («Tackling Plastic Pollution»).</dc:title>
  <dc:creator>Мария А.. Иванова</dc:creator>
  <cp:lastModifiedBy>ivanova_ma</cp:lastModifiedBy>
  <cp:revision>15</cp:revision>
  <dcterms:created xsi:type="dcterms:W3CDTF">2021-03-10T11:47:25Z</dcterms:created>
  <dcterms:modified xsi:type="dcterms:W3CDTF">2021-03-15T14:21:00Z</dcterms:modified>
</cp:coreProperties>
</file>